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5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0.jpg" ContentType="image/jpeg"/>
  <Override PartName="/ppt/media/image21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74" r:id="rId2"/>
    <p:sldId id="335" r:id="rId3"/>
    <p:sldId id="336" r:id="rId4"/>
    <p:sldId id="337" r:id="rId5"/>
    <p:sldId id="348" r:id="rId6"/>
    <p:sldId id="361" r:id="rId7"/>
    <p:sldId id="495" r:id="rId8"/>
    <p:sldId id="411" r:id="rId9"/>
    <p:sldId id="449" r:id="rId10"/>
    <p:sldId id="340" r:id="rId11"/>
    <p:sldId id="519" r:id="rId12"/>
    <p:sldId id="417" r:id="rId13"/>
    <p:sldId id="376" r:id="rId14"/>
    <p:sldId id="496" r:id="rId15"/>
    <p:sldId id="418" r:id="rId16"/>
    <p:sldId id="516" r:id="rId17"/>
    <p:sldId id="515" r:id="rId18"/>
    <p:sldId id="500" r:id="rId19"/>
    <p:sldId id="517" r:id="rId20"/>
    <p:sldId id="501" r:id="rId21"/>
    <p:sldId id="423" r:id="rId22"/>
    <p:sldId id="509" r:id="rId23"/>
    <p:sldId id="422" r:id="rId24"/>
    <p:sldId id="504" r:id="rId25"/>
    <p:sldId id="502" r:id="rId26"/>
    <p:sldId id="427" r:id="rId27"/>
    <p:sldId id="484" r:id="rId28"/>
    <p:sldId id="455" r:id="rId29"/>
    <p:sldId id="485" r:id="rId30"/>
    <p:sldId id="510" r:id="rId31"/>
    <p:sldId id="511" r:id="rId32"/>
    <p:sldId id="486" r:id="rId33"/>
    <p:sldId id="512" r:id="rId34"/>
    <p:sldId id="487" r:id="rId35"/>
    <p:sldId id="513" r:id="rId36"/>
    <p:sldId id="488" r:id="rId37"/>
    <p:sldId id="514" r:id="rId38"/>
    <p:sldId id="457" r:id="rId39"/>
    <p:sldId id="505" r:id="rId40"/>
    <p:sldId id="506" r:id="rId41"/>
    <p:sldId id="518" r:id="rId42"/>
    <p:sldId id="483" r:id="rId43"/>
    <p:sldId id="490" r:id="rId44"/>
    <p:sldId id="459" r:id="rId45"/>
    <p:sldId id="470" r:id="rId46"/>
    <p:sldId id="463" r:id="rId47"/>
    <p:sldId id="475" r:id="rId48"/>
    <p:sldId id="471" r:id="rId49"/>
    <p:sldId id="469" r:id="rId50"/>
    <p:sldId id="508" r:id="rId51"/>
    <p:sldId id="474" r:id="rId52"/>
    <p:sldId id="341" r:id="rId53"/>
    <p:sldId id="321" r:id="rId54"/>
    <p:sldId id="450" r:id="rId55"/>
    <p:sldId id="452" r:id="rId56"/>
    <p:sldId id="415" r:id="rId57"/>
    <p:sldId id="426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8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0" autoAdjust="0"/>
    <p:restoredTop sz="82987" autoAdjust="0"/>
  </p:normalViewPr>
  <p:slideViewPr>
    <p:cSldViewPr snapToGrid="0">
      <p:cViewPr varScale="1">
        <p:scale>
          <a:sx n="112" d="100"/>
          <a:sy n="112" d="100"/>
        </p:scale>
        <p:origin x="96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76C94-7A9B-1047-8B1D-48E753F6CC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00930-D61E-2A42-B140-EA464EDE28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53370-FC6F-2248-8777-7B8AEFFE8D2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873CF-7BE6-C04A-94CC-B8B468D143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C807A-E198-6840-AA87-949E1FFCF5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25474-6827-0F49-8CF6-DD0AD189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776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Здравствуйте уважаемая комиссия. Меня зовут Туровец Владислав Юрьевич. Я представляю результаты выпускной квалификационной работы на тему «Разработка интернет-магазина для ИП Туровец А. В. г. Владивосток». Научный руководитель </a:t>
            </a:r>
            <a:r>
              <a:rPr lang="ru-RU" sz="1200" dirty="0">
                <a:solidFill>
                  <a:schemeClr val="bg1"/>
                </a:solidFill>
                <a:latin typeface="Montserrat"/>
              </a:rPr>
              <a:t>Шувалова Елена Ильинична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В ходе анализы были выявлены проблемы: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Основные из них — отсутствие онлайн-канала продаж, потери клиентов, высокие издержки и замедленное принятие решений.</a:t>
            </a:r>
            <a:br>
              <a:rPr lang="ru-RU" dirty="0"/>
            </a:br>
            <a:r>
              <a:rPr lang="ru-RU" dirty="0"/>
              <a:t>Всё это связано с устаревшими </a:t>
            </a:r>
            <a:r>
              <a:rPr lang="en-US" dirty="0"/>
              <a:t>IT</a:t>
            </a:r>
            <a:r>
              <a:rPr lang="ru-RU" dirty="0"/>
              <a:t>-решениями и ручным управлением товарооборотом.</a:t>
            </a:r>
            <a:br>
              <a:rPr lang="ru-RU" dirty="0"/>
            </a:br>
            <a:r>
              <a:rPr lang="ru-RU" dirty="0"/>
              <a:t>Решение этих проблем легло в основу цели проекта.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99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Рассмотрены альтернативы: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МойСклад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1С: Управление торговлей</a:t>
            </a:r>
            <a:r>
              <a:rPr lang="ru-RU" sz="1200" b="0" spc="100" dirty="0">
                <a:solidFill>
                  <a:srgbClr val="0070C0"/>
                </a:solidFill>
                <a:latin typeface="Liberation Sans"/>
                <a:ea typeface="Liberation Sans"/>
                <a:cs typeface="Liberation Sans"/>
              </a:rPr>
              <a:t>,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Shop-Script. </a:t>
            </a:r>
            <a:endParaRPr lang="ru-RU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Как наиболее близкое к требованиям ИП для сравнения был выбран 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«</a:t>
            </a:r>
            <a:r>
              <a:rPr lang="ru-RU" sz="1200" b="1" spc="100" dirty="0" err="1">
                <a:solidFill>
                  <a:srgbClr val="0070C0"/>
                </a:solidFill>
                <a:latin typeface="Liberation Sans"/>
                <a:ea typeface="Liberation Sans"/>
                <a:cs typeface="Liberation Sans"/>
              </a:rPr>
              <a:t>МойСклад</a:t>
            </a:r>
            <a:r>
              <a:rPr lang="ru-RU" sz="1200" b="1" spc="100" dirty="0">
                <a:solidFill>
                  <a:srgbClr val="0070C0"/>
                </a:solidFill>
                <a:latin typeface="Liberation Sans"/>
                <a:ea typeface="Liberation Sans"/>
                <a:cs typeface="Liberation Sans"/>
              </a:rPr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89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сравнении с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МоимСкладом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проектируемое решение не требует подписки, обеспечивает высокую гибкость за счёт открытого кода, мгновенное обновление остатков, встроенную работу с маркировкой и упрощенную публикацию на внешние площадки.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необходимость ручного администрирования и первичной настройки интерфейса, обобщённый показатель качества составил 4.74 против 3.96 у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МоегоСклада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подтверждает более высокую пригодность разрабатываемого решения для ИП Туровец как с технической, так и с экономической стороны.</a:t>
            </a:r>
          </a:p>
        </p:txBody>
      </p:sp>
    </p:spTree>
    <p:extLst>
      <p:ext uri="{BB962C8B-B14F-4D97-AF65-F5344CB8AC3E}">
        <p14:creationId xmlns:p14="http://schemas.microsoft.com/office/powerpoint/2010/main" val="6191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расчёта длительности, стоимости и распределения ресурсов по этапам проекта был разработан календарный план.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Общая продолжительность составила 152 дня, суммарные затраты — 121 810 рублей.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Ключевые этапы представлены на слайде.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План позволил оптимизировать нагрузку и зафиксировать критические сроки внедрения.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04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r>
              <a:rPr lang="ru-RU" sz="1200" dirty="0">
                <a:latin typeface="Montserrat" panose="00000500000000000000" pitchFamily="2" charset="-52"/>
                <a:ea typeface="Times New Roman" panose="02020603050405020304" pitchFamily="18" charset="0"/>
              </a:rPr>
              <a:t>Было принято решение разработать веб-приложение интернет-магазина для ИП Туровец. Чтобы клиенты могли выбирать товары, оформлять и оплачивать заказы онлайн, без визита в магазин.</a:t>
            </a:r>
          </a:p>
          <a:p>
            <a:r>
              <a:rPr lang="ru-RU" sz="1200" dirty="0">
                <a:latin typeface="Montserrat" panose="00000500000000000000" pitchFamily="2" charset="-52"/>
                <a:ea typeface="Times New Roman" panose="02020603050405020304" pitchFamily="18" charset="0"/>
              </a:rPr>
              <a:t>Для работы магазина было принято решение о настройке новой учётной платформы: она обеспечивает актуальные остатки, приём заказов, публикацию карточек и связь с кассовым оборудованием.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73586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формализации ключевых сценариев взаимодействия пользователей с системой была разработана диаграмма системных прецедентов.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*тык*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Центральные прецеденты — оформление онлайн-заказа и работа с поступившими заказами.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В нём участвуют клиент, система учёта и предприниматель.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47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На слайде показан сценарий </a:t>
            </a:r>
            <a:r>
              <a:rPr lang="ru" sz="1200" b="0" i="0" u="none" strike="noStrike" cap="none" dirty="0">
                <a:solidFill>
                  <a:schemeClr val="dk1"/>
                </a:solidFill>
                <a:effectLst/>
                <a:latin typeface="Montserrat" pitchFamily="2" charset="0"/>
                <a:sym typeface="Montserrat Medium"/>
              </a:rPr>
              <a:t>о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формление онлайн-заказа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Клиент выбирает товар, добавляет его в корзину и переходит к оформлению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88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Вводит свои данные, оформляет заказ, оплачивает его 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Система учёта получает новый заказа, а администратор и клиент получают письма о созданном заказе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100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Прецедент 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«Работа с поступившими заказами» начинается с авторизации </a:t>
            </a:r>
            <a:br>
              <a:rPr lang="ru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После чего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происходит 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выбор и просмотр деталей заказа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4339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его статуса при взятии в работу и уведомление об этом клиента по почте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сборки заказа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просходит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его статуса на завершённый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 получает уведомление о том, что заказ готов</a:t>
            </a:r>
          </a:p>
        </p:txBody>
      </p:sp>
    </p:spTree>
    <p:extLst>
      <p:ext uri="{BB962C8B-B14F-4D97-AF65-F5344CB8AC3E}">
        <p14:creationId xmlns:p14="http://schemas.microsoft.com/office/powerpoint/2010/main" val="215488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Объектом исследования является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  <a:sym typeface="Montserrat"/>
              </a:rPr>
              <a:t>и</a:t>
            </a:r>
            <a:r>
              <a:rPr lang="ru-RU" sz="1200" dirty="0">
                <a:latin typeface="Montserrat" pitchFamily="2" charset="0"/>
                <a:ea typeface="Montserrat"/>
                <a:cs typeface="Montserrat"/>
                <a:sym typeface="Montserrat"/>
              </a:rPr>
              <a:t>ндивидуальный предприниматель Туровец А. В., осуществляющий розничную торговую деятельность.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Предметом исследования является процесс учёта и реализации товаров в розничной торговле</a:t>
            </a:r>
          </a:p>
        </p:txBody>
      </p:sp>
    </p:spTree>
    <p:extLst>
      <p:ext uri="{BB962C8B-B14F-4D97-AF65-F5344CB8AC3E}">
        <p14:creationId xmlns:p14="http://schemas.microsoft.com/office/powerpoint/2010/main" val="3840757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обеспечения надёжной работы бизнес-логики, нормализации данных и поддержки целостности между заказами, остатками и пользователями была разработана база данных.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Ключевые сущности — это таблицы заказа, товара и клиента.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07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визуализации структуры приложения и проверки логики пользовательских сценариев была разработана карта веб-приложения.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Она помогла убедиться, что все ключевые функции доступны, а навигация не вызывает затруднений</a:t>
            </a:r>
          </a:p>
        </p:txBody>
      </p:sp>
    </p:spTree>
    <p:extLst>
      <p:ext uri="{BB962C8B-B14F-4D97-AF65-F5344CB8AC3E}">
        <p14:creationId xmlns:p14="http://schemas.microsoft.com/office/powerpoint/2010/main" val="201150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реализации системы применены: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Python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Django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в качестве серверной платформы,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PostgreSQL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Redis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хранения и обработки данных,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HTML, CSS, JavaScript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фронтенда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Docker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контейнеризации,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S3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хранения медиафайлов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9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Система размещена на сервере с резервным копированием. Все компоненты взаимодействуют через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API,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данные шифруются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5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Система сбалансированных показателей разработана для оценки влияния проекта на ключевые аспекты управления.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Если сотрудники проходят инструктаж и используют веб-приложение, это ускоряет обработку заказов и снижает долю ручных операций при публикации.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532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Тем самым повышается удобство выбора товаров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Это увеличивает удовлетворённость клиентов, сокращает себестоимость обработки и ведёт к росту онлайн-продаж.</a:t>
            </a:r>
            <a:br>
              <a:rPr lang="ru-RU" dirty="0"/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Технологические изменения приводят к финансовым и рыночным результатам.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324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Далее идёт контрольный пример того как пользователь решает купить товар в магазине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Пользователь открывает веб-сайт, попадает на главную страницу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92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Выбирает интересную ему категорию товара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611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на страницу категории одежда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109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Выбирает интересующую его подкатегорию </a:t>
            </a:r>
            <a:r>
              <a:rPr lang="ru-RU" b="1" dirty="0"/>
              <a:t>«Мужская одежда»</a:t>
            </a:r>
          </a:p>
        </p:txBody>
      </p:sp>
    </p:spTree>
    <p:extLst>
      <p:ext uri="{BB962C8B-B14F-4D97-AF65-F5344CB8AC3E}">
        <p14:creationId xmlns:p14="http://schemas.microsoft.com/office/powerpoint/2010/main" val="222114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Цели и задачи представлены на слайде.</a:t>
            </a:r>
            <a:br>
              <a:rPr lang="ru-RU" dirty="0"/>
            </a:br>
            <a:r>
              <a:rPr lang="ru-RU" dirty="0"/>
              <a:t>Актуальность работы связана с тем, что в ИП Туровец отсутствует онлайн-торговля, учёт ведётся вручную, а процесс продажи не автоматизирован — это тормозит развитие и ограничивает выручку.</a:t>
            </a:r>
          </a:p>
        </p:txBody>
      </p:sp>
    </p:spTree>
    <p:extLst>
      <p:ext uri="{BB962C8B-B14F-4D97-AF65-F5344CB8AC3E}">
        <p14:creationId xmlns:p14="http://schemas.microsoft.com/office/powerpoint/2010/main" val="2540499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на страницу подкатегории </a:t>
            </a:r>
            <a:r>
              <a:rPr lang="ru-RU" b="1" dirty="0"/>
              <a:t>«Мужская одежда»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182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Выбирает интересную ему подкатегорию </a:t>
            </a:r>
            <a:r>
              <a:rPr lang="ru-RU" b="1" dirty="0"/>
              <a:t>«Футболки и майки»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05167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на страницу подкатегории </a:t>
            </a:r>
          </a:p>
        </p:txBody>
      </p:sp>
    </p:spTree>
    <p:extLst>
      <p:ext uri="{BB962C8B-B14F-4D97-AF65-F5344CB8AC3E}">
        <p14:creationId xmlns:p14="http://schemas.microsoft.com/office/powerpoint/2010/main" val="2038319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Выбирает интересный ему товар</a:t>
            </a:r>
          </a:p>
        </p:txBody>
      </p:sp>
    </p:spTree>
    <p:extLst>
      <p:ext uri="{BB962C8B-B14F-4D97-AF65-F5344CB8AC3E}">
        <p14:creationId xmlns:p14="http://schemas.microsoft.com/office/powerpoint/2010/main" val="3626227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Переходит на страницу товара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55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Решает, что товар ему подходит и он хочет его купить. Добавляет товар в корзину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4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Переходит в корзину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886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Принимает решение о оформлении покупки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732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в форму оформления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14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Выбирает способ получения заказа.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 dirty="0"/>
              <a:t>*Тык*</a:t>
            </a:r>
            <a:br>
              <a:rPr lang="ru-RU" dirty="0"/>
            </a:br>
            <a:r>
              <a:rPr lang="ru-RU" dirty="0"/>
              <a:t>Вводит свои данные для оформления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ИП Туровец занимается розничной торговлей спортивными товарами.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Торговля осуществляется через две торговые точки в городах Владивосток и Артём.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Учёт ведётся в 1С:Штрих-М, онлайн-торговля отсутствует, данные передаются вручную на флэш-накопителях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512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на страницу оплаты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409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Вводит данные своей банковской карты для оплаты товара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68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Попадает на страницу с результатами оформления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747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Видит информацию о том что его заказ успешно оформлен. Эта информации дублируется и в электронном письме ему на почту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75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Администратор авторизуется для того чтобы попасть на страницу панели администратора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455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Решает, что он хотел бы посмотреть журнал заказов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028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Видит новый заказ, который ещё не поступил в работу и решат открыть подробности о заказе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963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Видит данные о заказе и решает принять заказ в работу изменив статус заказа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102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Меняет статус заказа на «в работе»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1253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Покупателю приходит письмо о том, что заказ принят в работу, а администратор видит заказ с изменённый статусом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Администратор собирает заказ, решает, что он готов к выдаче и изменяет статус заказа на завершённый</a:t>
            </a:r>
          </a:p>
        </p:txBody>
      </p:sp>
    </p:spTree>
    <p:extLst>
      <p:ext uri="{BB962C8B-B14F-4D97-AF65-F5344CB8AC3E}">
        <p14:creationId xmlns:p14="http://schemas.microsoft.com/office/powerpoint/2010/main" val="369821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600" dirty="0"/>
              <a:t>Был проведен анализ организационной структуры, она представлена на слайде.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600" dirty="0"/>
              <a:t>Управление централизовано — все решения принимает владелец.</a:t>
            </a:r>
            <a:br>
              <a:rPr lang="ru-RU" sz="1600" dirty="0"/>
            </a:br>
            <a:r>
              <a:rPr lang="ru-RU" sz="1600" dirty="0"/>
              <a:t>Функции распределены между товароведом, старшими и младшими продавцами.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32067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Применяет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628249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Покупателю приходит письмо о том что заказ готов, а администратор видит заказ с изменённый статусом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598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algn="l"/>
            <a:r>
              <a:rPr lang="ru-RU" sz="1200" i="0" u="none" strike="noStrike" dirty="0">
                <a:effectLst/>
              </a:rPr>
              <a:t>В результате выпускной квалификационной работы было разработано веб-приложение, обеспечивающее автоматизацию онлайн-продаж для ИП Туровец. </a:t>
            </a:r>
          </a:p>
          <a:p>
            <a:pPr algn="l"/>
            <a:br>
              <a:rPr lang="ru-RU" sz="1200" i="0" u="none" strike="noStrike" dirty="0">
                <a:effectLst/>
              </a:rPr>
            </a:br>
            <a:r>
              <a:rPr lang="ru-RU" sz="1200" i="0" u="none" strike="noStrike" dirty="0">
                <a:effectLst/>
              </a:rPr>
              <a:t>Программный продукт включает клиентскую витрину с возможностью поиска, фильтрации, оформления и оплаты заказов, а также административный модуль для публикации карточек товаров и обработки заявок.</a:t>
            </a:r>
          </a:p>
          <a:p>
            <a:pPr algn="l"/>
            <a:br>
              <a:rPr lang="ru-RU" sz="1200" i="0" u="none" strike="noStrike" dirty="0">
                <a:effectLst/>
              </a:rPr>
            </a:br>
            <a:r>
              <a:rPr lang="ru-RU" sz="1200" i="0" u="none" strike="noStrike" dirty="0">
                <a:effectLst/>
              </a:rPr>
              <a:t>В отличие от типовых программ, решение развёрнуто на собственной платформе, не требует подписки и обеспечивает полную прозрачность операций в реальном времени.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045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всё. Спасибо за внимание.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9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Был зада вопрос «</a:t>
            </a: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Достаточно ли информации о характеристиках и наличии товаров в магазине?». </a:t>
            </a:r>
            <a:b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</a:br>
            <a:r>
              <a:rPr lang="ru-RU" b="1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80%</a:t>
            </a: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 респондентов ответило что информации им не хватает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4267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Был зада вопрос «</a:t>
            </a: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Если бы у магазина появился сайт с возможностью доставки, как бы вы к этому отнеслись?».</a:t>
            </a:r>
            <a:b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</a:br>
            <a:r>
              <a:rPr lang="ru-RU" b="1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89%</a:t>
            </a: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 респондентов ответило что они бы воспользовались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17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Проектируемое решение — гибкое, работает с маркировкой, не требует подписки. Недостатки — необходимость администрирования и настройки интерфейса.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4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проектирования использованы: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Microsoft Project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календарного планирования,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Figma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дизайна интерфейсов,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Draw.io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построения диаграмм,</a:t>
            </a:r>
            <a:br>
              <a:rPr lang="ru-RU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Visual Paradigm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для моделирования бизнес-процессов в нотациях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43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1" algn="l"/>
            <a:r>
              <a:rPr lang="ru-RU" dirty="0"/>
              <a:t>Для описания текущей операционной модели магазина построена диаграмма бизнес-процессов.</a:t>
            </a:r>
          </a:p>
          <a:p>
            <a:pPr marL="0" lvl="1" algn="l"/>
            <a:r>
              <a:rPr lang="ru-RU" dirty="0"/>
              <a:t>Здесь отражены роли сотрудников и клиентов, а также основные процессы представленные на слайде </a:t>
            </a:r>
          </a:p>
          <a:p>
            <a:pPr marL="0" lvl="1" algn="l"/>
            <a:r>
              <a:rPr lang="ru-RU" dirty="0"/>
              <a:t>Диаграмма позволяет выявить точки участия каждого исполнителя и зону пересечения операций.</a:t>
            </a:r>
          </a:p>
        </p:txBody>
      </p:sp>
    </p:spTree>
    <p:extLst>
      <p:ext uri="{BB962C8B-B14F-4D97-AF65-F5344CB8AC3E}">
        <p14:creationId xmlns:p14="http://schemas.microsoft.com/office/powerpoint/2010/main" val="302085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Выделен ключевой процесс — оформление покупки.</a:t>
            </a:r>
            <a:br>
              <a:rPr lang="ru-RU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235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Он запускается клиентом.</a:t>
            </a:r>
            <a:br>
              <a:rPr lang="ru-RU" dirty="0"/>
            </a:br>
            <a:r>
              <a:rPr lang="ru-RU" dirty="0"/>
              <a:t>Начинается с выбора товара, оформление и оплаты у продавца</a:t>
            </a:r>
            <a:br>
              <a:rPr lang="ru-RU" dirty="0"/>
            </a:br>
            <a:r>
              <a:rPr lang="ru-RU" dirty="0"/>
              <a:t>Вся логика построена вокруг ручных операций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49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В телеграм-канале магазина был проведён онлайн-опрос.</a:t>
            </a:r>
            <a:br>
              <a:rPr lang="ru-RU" dirty="0"/>
            </a:br>
            <a:r>
              <a:rPr lang="ru-RU" dirty="0"/>
              <a:t>Одним из заданных вопросов был: «Насколько вам удобно выбирать товары только в офлайн-магазине?».</a:t>
            </a:r>
            <a:br>
              <a:rPr lang="ru-RU" dirty="0"/>
            </a:br>
            <a:r>
              <a:rPr lang="ru-RU" b="1" dirty="0"/>
              <a:t>75% </a:t>
            </a:r>
            <a:r>
              <a:rPr lang="ru-RU" dirty="0"/>
              <a:t>респондентов указали, что это неудобно — либо терпимо, либо откровенно мешает.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66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769215" y="-473344"/>
            <a:ext cx="2642135" cy="12203436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5308" r="36157" b="40926"/>
          <a:stretch/>
        </p:blipFill>
        <p:spPr>
          <a:xfrm>
            <a:off x="6096000" y="40104"/>
            <a:ext cx="6095999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87935" y="5262306"/>
            <a:ext cx="1179095" cy="732133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195837" y="1102548"/>
            <a:ext cx="59001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Разработка </a:t>
            </a:r>
          </a:p>
          <a:p>
            <a:pPr lvl="0"/>
            <a:r>
              <a:rPr lang="ru-RU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интернет-магазина </a:t>
            </a:r>
          </a:p>
          <a:p>
            <a:pPr lvl="0"/>
            <a:r>
              <a:rPr lang="ru-RU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для ИП Туровец А. В. </a:t>
            </a:r>
          </a:p>
          <a:p>
            <a:pPr lvl="0"/>
            <a:r>
              <a:rPr lang="ru-RU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г.</a:t>
            </a:r>
            <a:r>
              <a:rPr lang="en-US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 </a:t>
            </a:r>
            <a:r>
              <a:rPr lang="ru-RU" sz="32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Владивосток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195837" y="4812764"/>
            <a:ext cx="47462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Студент группы Б9121-09.03.03пиэ:</a:t>
            </a:r>
            <a:endParaRPr lang="ru-RU" sz="2000" dirty="0"/>
          </a:p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  <a:p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Научный руководитель: </a:t>
            </a:r>
            <a:endParaRPr lang="ru-RU" sz="2000" dirty="0"/>
          </a:p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Шувалова Елена Ильинична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362362" y="221534"/>
            <a:ext cx="5467271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Проблемы, с которыми сталкивается ИП Туровец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80371" y="6481143"/>
            <a:ext cx="42262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10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267320" y="1431780"/>
            <a:ext cx="9657354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Низкий уровень продаж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из-за отсутствия онлайн-канала сбыта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Потеря клиентов</a:t>
            </a:r>
            <a:r>
              <a:rPr lang="ru-RU" sz="2200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,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предпочитающих дистанционное оформление заказов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Повышенные операционные издержки</a:t>
            </a:r>
            <a:r>
              <a:rPr lang="ru-RU" sz="2200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на учёт и обработку данных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Замедленное принятие управленческих решений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из-за нехватки актуальной информации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Ограниченный контроль над товарооборотом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между торговыми точками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Снижение конкурентоспособности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из-за использования устаревших ИТ-решений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5867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684337" name="Google Shape;106;p15"/>
          <p:cNvSpPr txBox="1"/>
          <p:nvPr/>
        </p:nvSpPr>
        <p:spPr bwMode="auto">
          <a:xfrm>
            <a:off x="11700003" y="6481143"/>
            <a:ext cx="413875" cy="37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49" tIns="36424" rIns="72849" bIns="36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r">
              <a:defRPr/>
            </a:pPr>
            <a:fld id="{2F50DA5F-84CF-840D-3856-947913409AFA}" type="slidenum">
              <a:rPr lang="ru" sz="1500">
                <a:latin typeface="+mj-lt"/>
                <a:ea typeface="Montserrat"/>
                <a:cs typeface="Montserrat"/>
              </a:rPr>
              <a:pPr algn="r">
                <a:defRPr/>
              </a:pPr>
              <a:t>11</a:t>
            </a:fld>
            <a:endParaRPr lang="ru" sz="1500" dirty="0">
              <a:latin typeface="+mj-lt"/>
              <a:ea typeface="Montserrat"/>
              <a:cs typeface="Montserrat"/>
            </a:endParaRPr>
          </a:p>
        </p:txBody>
      </p:sp>
      <p:sp>
        <p:nvSpPr>
          <p:cNvPr id="822164600" name="Google Shape;161;p17"/>
          <p:cNvSpPr txBox="1"/>
          <p:nvPr/>
        </p:nvSpPr>
        <p:spPr bwMode="auto">
          <a:xfrm>
            <a:off x="467770" y="3929895"/>
            <a:ext cx="3401559" cy="114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Liberation Sans"/>
                <a:ea typeface="Liberation Sans"/>
                <a:cs typeface="Liberation Sans"/>
              </a:rPr>
              <a:t>Облачный, поддержка маркетплейсов, маркировка, требуется подписка</a:t>
            </a:r>
          </a:p>
        </p:txBody>
      </p:sp>
      <p:sp>
        <p:nvSpPr>
          <p:cNvPr id="604214461" name="Google Shape;157;p17"/>
          <p:cNvSpPr/>
          <p:nvPr/>
        </p:nvSpPr>
        <p:spPr bwMode="auto">
          <a:xfrm>
            <a:off x="467645" y="3372400"/>
            <a:ext cx="1724079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>
                <a:solidFill>
                  <a:srgbClr val="0070C0"/>
                </a:solidFill>
                <a:latin typeface="Liberation Sans"/>
                <a:ea typeface="Liberation Sans"/>
                <a:cs typeface="Liberation Sans"/>
              </a:rPr>
              <a:t>МойСклад: </a:t>
            </a:r>
            <a:endParaRPr sz="2000" spc="100" dirty="0">
              <a:solidFill>
                <a:srgbClr val="0070C0"/>
              </a:solidFill>
              <a:latin typeface="Liberation Sans"/>
              <a:cs typeface="Liberation Sans"/>
            </a:endParaRPr>
          </a:p>
        </p:txBody>
      </p:sp>
      <p:sp>
        <p:nvSpPr>
          <p:cNvPr id="1490656976" name="Google Shape;157;p17"/>
          <p:cNvSpPr/>
          <p:nvPr/>
        </p:nvSpPr>
        <p:spPr bwMode="auto">
          <a:xfrm>
            <a:off x="4646810" y="3367404"/>
            <a:ext cx="2933033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>
                <a:solidFill>
                  <a:srgbClr val="0070C0"/>
                </a:solidFill>
                <a:latin typeface="Liberation Sans"/>
                <a:ea typeface="Liberation Sans"/>
                <a:cs typeface="Liberation Sans"/>
              </a:rPr>
              <a:t>1С: Управление торговлей:</a:t>
            </a:r>
            <a:endParaRPr sz="2000" spc="100" dirty="0">
              <a:solidFill>
                <a:srgbClr val="0070C0"/>
              </a:solidFill>
              <a:latin typeface="Liberation Sans"/>
              <a:cs typeface="Liberation Sans"/>
            </a:endParaRPr>
          </a:p>
        </p:txBody>
      </p:sp>
      <p:sp>
        <p:nvSpPr>
          <p:cNvPr id="1763421306" name="Google Shape;161;p17"/>
          <p:cNvSpPr txBox="1"/>
          <p:nvPr/>
        </p:nvSpPr>
        <p:spPr bwMode="auto">
          <a:xfrm>
            <a:off x="4646810" y="4039699"/>
            <a:ext cx="3188431" cy="17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Локальное, расширенный складской учёт, возможна интеграция, требует покупку лицензии и настройку</a:t>
            </a:r>
            <a:endParaRPr lang="ru-RU" b="0" i="0" u="none" dirty="0">
              <a:solidFill>
                <a:srgbClr val="000000"/>
              </a:solidFill>
              <a:latin typeface="Liberation Sans"/>
              <a:ea typeface="Liberation Sans"/>
              <a:cs typeface="Liberation Sans"/>
            </a:endParaRPr>
          </a:p>
        </p:txBody>
      </p:sp>
      <p:sp>
        <p:nvSpPr>
          <p:cNvPr id="149129244" name="Google Shape;161;p17"/>
          <p:cNvSpPr txBox="1"/>
          <p:nvPr/>
        </p:nvSpPr>
        <p:spPr bwMode="auto">
          <a:xfrm>
            <a:off x="8381753" y="4034703"/>
            <a:ext cx="3457792" cy="114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CMS, </a:t>
            </a:r>
            <a:r>
              <a:rPr lang="ru-RU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управление каталогом, слабый складской модуль, нет поддержки ККТ</a:t>
            </a:r>
          </a:p>
        </p:txBody>
      </p:sp>
      <p:sp>
        <p:nvSpPr>
          <p:cNvPr id="1130484882" name="Google Shape;157;p17"/>
          <p:cNvSpPr/>
          <p:nvPr/>
        </p:nvSpPr>
        <p:spPr bwMode="auto">
          <a:xfrm>
            <a:off x="8381753" y="3367404"/>
            <a:ext cx="201660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en-US" sz="2000" b="1" i="0" u="none" strike="noStrike" cap="none" spc="100" dirty="0">
                <a:solidFill>
                  <a:srgbClr val="0070C0"/>
                </a:solidFill>
                <a:latin typeface="Liberation Sans" panose="020B0604020202020204" charset="0"/>
                <a:ea typeface="Liberation Sans" panose="020B0604020202020204" charset="0"/>
                <a:cs typeface="Liberation Sans" panose="020B0604020202020204" charset="0"/>
              </a:rPr>
              <a:t>Shop-Script:</a:t>
            </a:r>
            <a:endParaRPr sz="2000" spc="100" dirty="0">
              <a:solidFill>
                <a:srgbClr val="0070C0"/>
              </a:solidFill>
              <a:latin typeface="Liberation Sans" panose="020B0604020202020204" charset="0"/>
              <a:ea typeface="Liberation Sans" panose="020B0604020202020204" charset="0"/>
              <a:cs typeface="Liberation Sans" panose="020B0604020202020204" charset="0"/>
            </a:endParaRPr>
          </a:p>
        </p:txBody>
      </p:sp>
      <p:cxnSp>
        <p:nvCxnSpPr>
          <p:cNvPr id="1278784772" name="Google Shape;125;p16"/>
          <p:cNvCxnSpPr>
            <a:cxnSpLocks/>
          </p:cNvCxnSpPr>
          <p:nvPr/>
        </p:nvCxnSpPr>
        <p:spPr bwMode="auto">
          <a:xfrm>
            <a:off x="4230432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18078992" name="Google Shape;125;p16"/>
          <p:cNvCxnSpPr>
            <a:cxnSpLocks/>
          </p:cNvCxnSpPr>
          <p:nvPr/>
        </p:nvCxnSpPr>
        <p:spPr bwMode="auto">
          <a:xfrm>
            <a:off x="8126355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DB2602-DBF4-F144-90D2-9A642D09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3" y="1354571"/>
            <a:ext cx="1451061" cy="1679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9D57-C3B0-9A4D-9283-9D9F46D2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39" y="1226438"/>
            <a:ext cx="2169122" cy="1807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46683-14F6-704E-84D4-E54AE60C7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2" r="32209"/>
          <a:stretch/>
        </p:blipFill>
        <p:spPr>
          <a:xfrm>
            <a:off x="9416956" y="1524585"/>
            <a:ext cx="1391677" cy="1638476"/>
          </a:xfrm>
          <a:prstGeom prst="rect">
            <a:avLst/>
          </a:prstGeom>
        </p:spPr>
      </p:pic>
      <p:sp>
        <p:nvSpPr>
          <p:cNvPr id="22" name="Google Shape;67;p15">
            <a:extLst>
              <a:ext uri="{FF2B5EF4-FFF2-40B4-BE49-F238E27FC236}">
                <a16:creationId xmlns:a16="http://schemas.microsoft.com/office/drawing/2014/main" id="{0F8B01CB-5FB1-3D43-80A0-EE992963B5BB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конкурентных программных решений</a:t>
            </a:r>
          </a:p>
        </p:txBody>
      </p:sp>
      <p:pic>
        <p:nvPicPr>
          <p:cNvPr id="15" name="Google Shape;209;p30">
            <a:extLst>
              <a:ext uri="{FF2B5EF4-FFF2-40B4-BE49-F238E27FC236}">
                <a16:creationId xmlns:a16="http://schemas.microsoft.com/office/drawing/2014/main" id="{10CED2E2-B4C9-7743-BCB8-8C0354A9F0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828FE6-3E01-9145-8F6C-D224F1934503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конкурентных программных решений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12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61600E-733A-4C47-A2C3-3CC4CB66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36917"/>
              </p:ext>
            </p:extLst>
          </p:nvPr>
        </p:nvGraphicFramePr>
        <p:xfrm>
          <a:off x="1766371" y="821566"/>
          <a:ext cx="8659257" cy="5425424"/>
        </p:xfrm>
        <a:graphic>
          <a:graphicData uri="http://schemas.openxmlformats.org/drawingml/2006/table">
            <a:tbl>
              <a:tblPr firstRow="1" firstCol="1" lastRow="1" bandRow="1">
                <a:effectLst/>
                <a:tableStyleId>{D113A9D2-9D6B-4929-AA2D-F23B5EE8CBE7}</a:tableStyleId>
              </a:tblPr>
              <a:tblGrid>
                <a:gridCol w="4081975">
                  <a:extLst>
                    <a:ext uri="{9D8B030D-6E8A-4147-A177-3AD203B41FA5}">
                      <a16:colId xmlns:a16="http://schemas.microsoft.com/office/drawing/2014/main" val="2323683606"/>
                    </a:ext>
                  </a:extLst>
                </a:gridCol>
                <a:gridCol w="1395873">
                  <a:extLst>
                    <a:ext uri="{9D8B030D-6E8A-4147-A177-3AD203B41FA5}">
                      <a16:colId xmlns:a16="http://schemas.microsoft.com/office/drawing/2014/main" val="2517337768"/>
                    </a:ext>
                  </a:extLst>
                </a:gridCol>
                <a:gridCol w="843411">
                  <a:extLst>
                    <a:ext uri="{9D8B030D-6E8A-4147-A177-3AD203B41FA5}">
                      <a16:colId xmlns:a16="http://schemas.microsoft.com/office/drawing/2014/main" val="3734975073"/>
                    </a:ext>
                  </a:extLst>
                </a:gridCol>
                <a:gridCol w="829556">
                  <a:extLst>
                    <a:ext uri="{9D8B030D-6E8A-4147-A177-3AD203B41FA5}">
                      <a16:colId xmlns:a16="http://schemas.microsoft.com/office/drawing/2014/main" val="1356327561"/>
                    </a:ext>
                  </a:extLst>
                </a:gridCol>
                <a:gridCol w="829556">
                  <a:extLst>
                    <a:ext uri="{9D8B030D-6E8A-4147-A177-3AD203B41FA5}">
                      <a16:colId xmlns:a16="http://schemas.microsoft.com/office/drawing/2014/main" val="1255265094"/>
                    </a:ext>
                  </a:extLst>
                </a:gridCol>
                <a:gridCol w="678886">
                  <a:extLst>
                    <a:ext uri="{9D8B030D-6E8A-4147-A177-3AD203B41FA5}">
                      <a16:colId xmlns:a16="http://schemas.microsoft.com/office/drawing/2014/main" val="3675360715"/>
                    </a:ext>
                  </a:extLst>
                </a:gridCol>
              </a:tblGrid>
              <a:tr h="216108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Показатели качества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Коэффициент весомости, </a:t>
                      </a:r>
                      <a:r>
                        <a:rPr lang="ru-RU" sz="1400" dirty="0" err="1">
                          <a:effectLst/>
                        </a:rPr>
                        <a:t>В</a:t>
                      </a:r>
                      <a:r>
                        <a:rPr lang="ru-RU" sz="1400" baseline="-25000" dirty="0" err="1">
                          <a:effectLst/>
                        </a:rPr>
                        <a:t>j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R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Разрабатываемое решение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L>
                      <a:noFill/>
                    </a:lnL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МойСклад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143933"/>
                  </a:ext>
                </a:extLst>
              </a:tr>
              <a:tr h="276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 err="1">
                          <a:effectLst/>
                        </a:rPr>
                        <a:t>X</a:t>
                      </a:r>
                      <a:r>
                        <a:rPr lang="ru-RU" sz="1400" baseline="-25000" dirty="0" err="1">
                          <a:effectLst/>
                        </a:rPr>
                        <a:t>j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L w="19050" cap="flat" cmpd="sng" algn="ctr">
                      <a:noFill/>
                      <a:prstDash val="solid"/>
                      <a:miter lim="800000"/>
                    </a:lnL>
                    <a:lnT w="190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8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В</a:t>
                      </a:r>
                      <a:r>
                        <a:rPr lang="ru-RU" sz="1400" baseline="-25000">
                          <a:effectLst/>
                        </a:rPr>
                        <a:t>j</a:t>
                      </a:r>
                      <a:r>
                        <a:rPr lang="ru-RU" sz="1400">
                          <a:effectLst/>
                          <a:sym typeface="Symbol" pitchFamily="2" charset="2"/>
                        </a:rPr>
                        <a:t></a:t>
                      </a:r>
                      <a:r>
                        <a:rPr lang="ru-RU" sz="1400">
                          <a:effectLst/>
                        </a:rPr>
                        <a:t>X</a:t>
                      </a:r>
                      <a:r>
                        <a:rPr lang="ru-RU" sz="1400" baseline="-25000">
                          <a:effectLst/>
                        </a:rPr>
                        <a:t>j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8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X</a:t>
                      </a:r>
                      <a:r>
                        <a:rPr lang="ru-RU" sz="1400" baseline="-25000">
                          <a:effectLst/>
                        </a:rPr>
                        <a:t>j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8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 err="1">
                          <a:effectLst/>
                        </a:rPr>
                        <a:t>В</a:t>
                      </a:r>
                      <a:r>
                        <a:rPr lang="ru-RU" sz="1400" baseline="-25000" dirty="0" err="1">
                          <a:effectLst/>
                        </a:rPr>
                        <a:t>j</a:t>
                      </a:r>
                      <a:r>
                        <a:rPr lang="ru-RU" sz="1400" dirty="0" err="1">
                          <a:effectLst/>
                          <a:sym typeface="Symbol" pitchFamily="2" charset="2"/>
                        </a:rPr>
                        <a:t></a:t>
                      </a:r>
                      <a:r>
                        <a:rPr lang="ru-RU" sz="1400" dirty="0" err="1">
                          <a:effectLst/>
                        </a:rPr>
                        <a:t>X</a:t>
                      </a:r>
                      <a:r>
                        <a:rPr lang="ru-RU" sz="1400" baseline="-25000" dirty="0" err="1">
                          <a:effectLst/>
                        </a:rPr>
                        <a:t>j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8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96175"/>
                  </a:ext>
                </a:extLst>
              </a:tr>
              <a:tr h="4014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Стоимость владения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15379760"/>
                  </a:ext>
                </a:extLst>
              </a:tr>
              <a:tr h="286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Гибкость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674050206"/>
                  </a:ext>
                </a:extLst>
              </a:tr>
              <a:tr h="45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Интеграция с маркетплейсами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2595578705"/>
                  </a:ext>
                </a:extLst>
              </a:tr>
              <a:tr h="3549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Скорость обновления остатков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716853245"/>
                  </a:ext>
                </a:extLst>
              </a:tr>
              <a:tr h="338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Работа с маркировкой «Честный ЗНАК»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820489846"/>
                  </a:ext>
                </a:extLst>
              </a:tr>
              <a:tr h="3781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Простота внедрения и администрирования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0.18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4243738714"/>
                  </a:ext>
                </a:extLst>
              </a:tr>
              <a:tr h="33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Автоматизация процессов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3650178213"/>
                  </a:ext>
                </a:extLst>
              </a:tr>
              <a:tr h="29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Независимость от сторонних сервисов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0.18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1642780438"/>
                  </a:ext>
                </a:extLst>
              </a:tr>
              <a:tr h="284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Безопасность данных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3503925758"/>
                  </a:ext>
                </a:extLst>
              </a:tr>
              <a:tr h="424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Удобство работы (пользовательский интерфейс)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0.18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3093882930"/>
                  </a:ext>
                </a:extLst>
              </a:tr>
              <a:tr h="407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Соответствие профилю деятельности заказчика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1935752717"/>
                  </a:ext>
                </a:extLst>
              </a:tr>
              <a:tr h="3356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Время обучения персонала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0,02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0.06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0.1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extLst>
                  <a:ext uri="{0D108BD9-81ED-4DB2-BD59-A6C34878D82A}">
                    <a16:rowId xmlns:a16="http://schemas.microsoft.com/office/drawing/2014/main" val="3527245352"/>
                  </a:ext>
                </a:extLst>
              </a:tr>
              <a:tr h="37661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Обобщенный показатель качества J</a:t>
                      </a:r>
                      <a:r>
                        <a:rPr lang="ru-RU" sz="1400" baseline="-25000" dirty="0">
                          <a:effectLst/>
                        </a:rPr>
                        <a:t>ЭТУ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J</a:t>
                      </a:r>
                      <a:r>
                        <a:rPr lang="ru-RU" sz="1400" baseline="-25000" dirty="0">
                          <a:effectLst/>
                        </a:rPr>
                        <a:t>ЭТУ1</a:t>
                      </a:r>
                      <a:r>
                        <a:rPr lang="ru-RU" sz="1400" dirty="0">
                          <a:effectLst/>
                        </a:rPr>
                        <a:t>= 4.74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J</a:t>
                      </a:r>
                      <a:r>
                        <a:rPr lang="ru-RU" sz="1400" baseline="-25000" dirty="0">
                          <a:effectLst/>
                        </a:rPr>
                        <a:t>ЭТУ2</a:t>
                      </a:r>
                      <a:r>
                        <a:rPr lang="ru-RU" sz="1400" dirty="0">
                          <a:effectLst/>
                        </a:rPr>
                        <a:t>= 3.96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892" marR="588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Стоимость проекта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13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92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20D74-83AB-7C43-889C-3D99D79DC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908375"/>
            <a:ext cx="7658100" cy="53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Постановка задачи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706158" y="1905506"/>
            <a:ext cx="8766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Было принято решение </a:t>
            </a:r>
            <a:r>
              <a:rPr lang="ru-RU" sz="24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разработать веб-приложение интернет-магазина </a:t>
            </a: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для ИП Туровец. Чтобы клиенты могли выбирать товары, оформлять и оплачивать заказы онлайн, без визита в магазин.</a:t>
            </a:r>
          </a:p>
          <a:p>
            <a:endParaRPr lang="ru-RU" sz="24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Для работы магазина было принято решение о настройке </a:t>
            </a:r>
            <a:r>
              <a:rPr lang="ru-RU" sz="24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новой учётной платформы</a:t>
            </a: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: она обеспечивает актуальные остатки, приём заказов, публикацию карточек и связь с кассовым оборудованием.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173362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системных прецедентов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5516C-1CC1-F34C-B344-C8556D9C8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06" y="718560"/>
            <a:ext cx="7453865" cy="58011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EADC6F-BC2E-7345-BEFF-E093DE3CBC2D}"/>
              </a:ext>
            </a:extLst>
          </p:cNvPr>
          <p:cNvSpPr/>
          <p:nvPr/>
        </p:nvSpPr>
        <p:spPr>
          <a:xfrm>
            <a:off x="4316819" y="3732028"/>
            <a:ext cx="3019646" cy="531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B6EBBA-60D7-F64C-89F5-B9A2AF6206E7}"/>
              </a:ext>
            </a:extLst>
          </p:cNvPr>
          <p:cNvSpPr/>
          <p:nvPr/>
        </p:nvSpPr>
        <p:spPr>
          <a:xfrm>
            <a:off x="4327452" y="5826642"/>
            <a:ext cx="3019646" cy="531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263B03-F3BD-6970-F63C-7C223386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5" y="841868"/>
            <a:ext cx="10637548" cy="8899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3BBBC-A532-EE42-B759-8A9812ACB757}"/>
              </a:ext>
            </a:extLst>
          </p:cNvPr>
          <p:cNvSpPr/>
          <p:nvPr/>
        </p:nvSpPr>
        <p:spPr>
          <a:xfrm>
            <a:off x="-2170" y="6454126"/>
            <a:ext cx="1219199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76D1B-75AF-6247-B8EF-3AE800C387AD}"/>
              </a:ext>
            </a:extLst>
          </p:cNvPr>
          <p:cNvSpPr/>
          <p:nvPr/>
        </p:nvSpPr>
        <p:spPr>
          <a:xfrm>
            <a:off x="-2046" y="10295"/>
            <a:ext cx="12191999" cy="83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«Оформление онлайн-заказа»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8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7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263B03-F3BD-6970-F63C-7C223386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6" y="-2444969"/>
            <a:ext cx="10637548" cy="8899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3BBBC-A532-EE42-B759-8A9812ACB757}"/>
              </a:ext>
            </a:extLst>
          </p:cNvPr>
          <p:cNvSpPr/>
          <p:nvPr/>
        </p:nvSpPr>
        <p:spPr>
          <a:xfrm>
            <a:off x="-2170" y="6454126"/>
            <a:ext cx="1219199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76D1B-75AF-6247-B8EF-3AE800C387AD}"/>
              </a:ext>
            </a:extLst>
          </p:cNvPr>
          <p:cNvSpPr/>
          <p:nvPr/>
        </p:nvSpPr>
        <p:spPr>
          <a:xfrm>
            <a:off x="-2046" y="10295"/>
            <a:ext cx="12191999" cy="83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«Оформление онлайн-заказа»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8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92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DB4451-9D6C-741B-8E6C-95850DD3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624" y="798326"/>
            <a:ext cx="7654376" cy="11311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2BFE9-043F-5F45-855F-98F6B32344F8}"/>
              </a:ext>
            </a:extLst>
          </p:cNvPr>
          <p:cNvSpPr/>
          <p:nvPr/>
        </p:nvSpPr>
        <p:spPr>
          <a:xfrm>
            <a:off x="-12803" y="6481143"/>
            <a:ext cx="12191999" cy="3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88A0E-E9F3-5443-AB67-D088C09DDF07}"/>
              </a:ext>
            </a:extLst>
          </p:cNvPr>
          <p:cNvSpPr/>
          <p:nvPr/>
        </p:nvSpPr>
        <p:spPr>
          <a:xfrm>
            <a:off x="-2046" y="10295"/>
            <a:ext cx="12191999" cy="83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«Работа с поступившими заказами»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18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DB4451-9D6C-741B-8E6C-95850DD3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51" y="-4852098"/>
            <a:ext cx="7654376" cy="11311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2BFE9-043F-5F45-855F-98F6B32344F8}"/>
              </a:ext>
            </a:extLst>
          </p:cNvPr>
          <p:cNvSpPr/>
          <p:nvPr/>
        </p:nvSpPr>
        <p:spPr>
          <a:xfrm>
            <a:off x="-12803" y="6481143"/>
            <a:ext cx="12191999" cy="3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88A0E-E9F3-5443-AB67-D088C09DDF07}"/>
              </a:ext>
            </a:extLst>
          </p:cNvPr>
          <p:cNvSpPr/>
          <p:nvPr/>
        </p:nvSpPr>
        <p:spPr>
          <a:xfrm>
            <a:off x="-2046" y="10295"/>
            <a:ext cx="12191999" cy="83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«Работа с поступившими заказами»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19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71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411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Объект и </a:t>
            </a:r>
            <a:r>
              <a:rPr lang="ru" sz="26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предмет</a:t>
            </a: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исследования</a:t>
            </a:r>
            <a:endParaRPr sz="24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 algn="r"/>
              <a:t>2</a:t>
            </a:fld>
            <a:endParaRPr lang="ru" sz="15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467645" y="2077517"/>
            <a:ext cx="532354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  <a:ea typeface="Montserrat"/>
                <a:cs typeface="Montserrat"/>
                <a:sym typeface="Montserrat"/>
              </a:rPr>
              <a:t>Индивидуальный предприниматель Туровец А. В., осуществляющий розничную торговую деятельность.</a:t>
            </a: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467645" y="1548093"/>
            <a:ext cx="1379630" cy="41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Объект: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196263" y="2077517"/>
            <a:ext cx="481892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</a:rPr>
              <a:t>Процесс учёта и реализации товаров в розничной торговле</a:t>
            </a:r>
            <a:endParaRPr lang="ru-RU" sz="2000" dirty="0">
              <a:latin typeface="Montserrat" pitchFamily="2" charset="0"/>
              <a:sym typeface="Montserrat"/>
            </a:endParaRP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237878" y="1548093"/>
            <a:ext cx="1599833" cy="41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Предмет: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0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Даталогическая модель данных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560627" y="6481143"/>
            <a:ext cx="55325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20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23165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19707-0D38-124C-BC0A-959FD7122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1" y="732068"/>
            <a:ext cx="10879076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Карта веб-приложения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1" y="6481143"/>
            <a:ext cx="413879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21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18ACA-11FF-C74F-A00D-DBEEB1CE7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6" y="691816"/>
            <a:ext cx="9318966" cy="5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1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Используемые технологии реализации</a:t>
            </a:r>
            <a:endParaRPr lang="en-US" sz="2600" b="1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89117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22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DE274-4E96-474D-9A73-90AA6A232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2" y="3438821"/>
            <a:ext cx="3951500" cy="2191848"/>
          </a:xfrm>
          <a:prstGeom prst="rect">
            <a:avLst/>
          </a:prstGeom>
        </p:spPr>
      </p:pic>
      <p:pic>
        <p:nvPicPr>
          <p:cNvPr id="11" name="Picture 10" descr="Picture background">
            <a:extLst>
              <a:ext uri="{FF2B5EF4-FFF2-40B4-BE49-F238E27FC236}">
                <a16:creationId xmlns:a16="http://schemas.microsoft.com/office/drawing/2014/main" id="{82BEDD98-BB2A-DE45-965F-36DEBBB25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6" b="19971"/>
          <a:stretch/>
        </p:blipFill>
        <p:spPr bwMode="auto">
          <a:xfrm>
            <a:off x="3949906" y="802332"/>
            <a:ext cx="3660406" cy="9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Picture background">
            <a:extLst>
              <a:ext uri="{FF2B5EF4-FFF2-40B4-BE49-F238E27FC236}">
                <a16:creationId xmlns:a16="http://schemas.microsoft.com/office/drawing/2014/main" id="{3FF1826B-78EE-344C-8F9F-78DB40945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2" b="12690"/>
          <a:stretch/>
        </p:blipFill>
        <p:spPr bwMode="auto">
          <a:xfrm>
            <a:off x="8975239" y="1452614"/>
            <a:ext cx="2780034" cy="132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BD5D8-9012-7B4A-9CD2-C385F09054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18730" r="4921" b="19365"/>
          <a:stretch/>
        </p:blipFill>
        <p:spPr>
          <a:xfrm>
            <a:off x="4295761" y="2407661"/>
            <a:ext cx="2780034" cy="2042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9554B9-2173-D340-9F33-0726A39B6C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t="3863" r="19547"/>
          <a:stretch/>
        </p:blipFill>
        <p:spPr>
          <a:xfrm>
            <a:off x="436727" y="1024562"/>
            <a:ext cx="2031170" cy="158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FAC23C-A8E1-8449-86C8-64CCB894A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47" y="4820784"/>
            <a:ext cx="3235679" cy="1105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9818FD-95E3-B347-AE43-45FB3D115D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8" r="18574"/>
          <a:stretch/>
        </p:blipFill>
        <p:spPr>
          <a:xfrm>
            <a:off x="436727" y="3687819"/>
            <a:ext cx="2571860" cy="22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размещения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23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499FD-4172-E54B-9233-315BA97898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7" y="1059180"/>
            <a:ext cx="5661025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D755A1-3853-8D49-B235-BC20A634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-3409964"/>
            <a:ext cx="10394709" cy="9544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5E8C3-4AEA-334E-9B2F-5CCBCBA81551}"/>
              </a:ext>
            </a:extLst>
          </p:cNvPr>
          <p:cNvSpPr/>
          <p:nvPr/>
        </p:nvSpPr>
        <p:spPr>
          <a:xfrm>
            <a:off x="3393" y="6454127"/>
            <a:ext cx="2704720" cy="404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7EB4C-2E36-9347-ADFA-ACBB1F0A8B26}"/>
              </a:ext>
            </a:extLst>
          </p:cNvPr>
          <p:cNvSpPr/>
          <p:nvPr/>
        </p:nvSpPr>
        <p:spPr>
          <a:xfrm>
            <a:off x="0" y="0"/>
            <a:ext cx="12179196" cy="93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Карта сбалансированных показателей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D755A1-3853-8D49-B235-BC20A634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945388"/>
            <a:ext cx="10394709" cy="9544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5E8C3-4AEA-334E-9B2F-5CCBCBA81551}"/>
              </a:ext>
            </a:extLst>
          </p:cNvPr>
          <p:cNvSpPr/>
          <p:nvPr/>
        </p:nvSpPr>
        <p:spPr>
          <a:xfrm>
            <a:off x="3393" y="6454127"/>
            <a:ext cx="2704720" cy="404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7EB4C-2E36-9347-ADFA-ACBB1F0A8B26}"/>
              </a:ext>
            </a:extLst>
          </p:cNvPr>
          <p:cNvSpPr/>
          <p:nvPr/>
        </p:nvSpPr>
        <p:spPr>
          <a:xfrm>
            <a:off x="0" y="0"/>
            <a:ext cx="12179196" cy="93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Карта сбалансированных показателей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Главная страница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46485-7A6B-E743-B009-241D790CE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76" y="718560"/>
            <a:ext cx="3690445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1140C-E122-9745-9C68-CF8B445C2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4" b="36815"/>
          <a:stretch/>
        </p:blipFill>
        <p:spPr>
          <a:xfrm>
            <a:off x="844591" y="858874"/>
            <a:ext cx="10502816" cy="5140252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Главная страница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4C54F7-E6F9-1545-8C0F-6BB596C05017}"/>
              </a:ext>
            </a:extLst>
          </p:cNvPr>
          <p:cNvCxnSpPr>
            <a:cxnSpLocks/>
          </p:cNvCxnSpPr>
          <p:nvPr/>
        </p:nvCxnSpPr>
        <p:spPr>
          <a:xfrm flipV="1">
            <a:off x="2725298" y="4452079"/>
            <a:ext cx="750412" cy="5803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0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категории «Одежда»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65319" y="6481143"/>
            <a:ext cx="348561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28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A6438-3FEF-D045-9784-428DCD06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84" y="733646"/>
            <a:ext cx="7492429" cy="57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A614D-0A7B-A44B-9F08-BD9DC1BE2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80"/>
          <a:stretch/>
        </p:blipFill>
        <p:spPr>
          <a:xfrm>
            <a:off x="652347" y="718560"/>
            <a:ext cx="11112972" cy="5735567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категории «Одежда»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29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99A21A-DE73-D94D-AF93-E9A52199202D}"/>
              </a:ext>
            </a:extLst>
          </p:cNvPr>
          <p:cNvCxnSpPr>
            <a:cxnSpLocks/>
          </p:cNvCxnSpPr>
          <p:nvPr/>
        </p:nvCxnSpPr>
        <p:spPr>
          <a:xfrm flipV="1">
            <a:off x="2488367" y="4887637"/>
            <a:ext cx="987343" cy="6737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2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6181"/>
            <a:ext cx="12192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Цели и задачи</a:t>
            </a:r>
            <a:endParaRPr sz="24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 algn="r"/>
              <a:t>3</a:t>
            </a:fld>
            <a:endParaRPr lang="ru" sz="15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316396" y="1644913"/>
            <a:ext cx="5159835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Разработка веб-приложения для онлайн-продаж и внедрение новой программы учёта товаров для ИП Туровец.</a:t>
            </a:r>
            <a:endParaRPr lang="ru-RU" sz="20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345402" y="1131170"/>
            <a:ext cx="978072" cy="46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Цель</a:t>
            </a:r>
            <a:r>
              <a:rPr lang="ru-RU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017014" y="1598746"/>
            <a:ext cx="5951461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Анализ текущей ИТ-инфраструктуры и проблемных зон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Проектирование архитектуры системы и модели данных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Разработка веб-приложения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Интеграция с системой учёта</a:t>
            </a: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027176" y="1131170"/>
            <a:ext cx="1468498" cy="46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Задачи: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710283" y="1195301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0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«Мужская 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04171" y="6481143"/>
            <a:ext cx="50971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30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4E5C-62A6-ED46-A1CC-A6DF6C9A4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49" y="718560"/>
            <a:ext cx="5658936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«Мужская 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04171" y="6481143"/>
            <a:ext cx="50971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31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4E5C-62A6-ED46-A1CC-A6DF6C9A4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" b="44577"/>
          <a:stretch/>
        </p:blipFill>
        <p:spPr>
          <a:xfrm>
            <a:off x="638687" y="718560"/>
            <a:ext cx="10914623" cy="56956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92DBBE-30CD-3C49-964F-453DB7BB8D3D}"/>
              </a:ext>
            </a:extLst>
          </p:cNvPr>
          <p:cNvCxnSpPr>
            <a:cxnSpLocks/>
          </p:cNvCxnSpPr>
          <p:nvPr/>
        </p:nvCxnSpPr>
        <p:spPr>
          <a:xfrm flipV="1">
            <a:off x="4661941" y="4063178"/>
            <a:ext cx="792471" cy="7636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85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«Футболки и майки»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04171" y="6481143"/>
            <a:ext cx="50971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32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067E0-F87C-124A-9363-68839A89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38" y="718560"/>
            <a:ext cx="7515523" cy="58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«Футболки и майки»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04171" y="6481143"/>
            <a:ext cx="50971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33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067E0-F87C-124A-9363-68839A898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" b="34487"/>
          <a:stretch/>
        </p:blipFill>
        <p:spPr>
          <a:xfrm>
            <a:off x="392825" y="1018870"/>
            <a:ext cx="11406348" cy="52015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0DCAF-67BF-4542-ADA7-0A29E24B4E48}"/>
              </a:ext>
            </a:extLst>
          </p:cNvPr>
          <p:cNvCxnSpPr>
            <a:cxnSpLocks/>
          </p:cNvCxnSpPr>
          <p:nvPr/>
        </p:nvCxnSpPr>
        <p:spPr>
          <a:xfrm flipV="1">
            <a:off x="2159574" y="4736735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88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товара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4447D-3368-2342-95CA-74EE918D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5" y="713320"/>
            <a:ext cx="7432468" cy="57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7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товара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4447D-3368-2342-95CA-74EE918D6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2"/>
          <a:stretch/>
        </p:blipFill>
        <p:spPr>
          <a:xfrm>
            <a:off x="813381" y="729448"/>
            <a:ext cx="10565235" cy="57408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3F9105-09AA-2448-B9A1-446402DD4F71}"/>
              </a:ext>
            </a:extLst>
          </p:cNvPr>
          <p:cNvCxnSpPr>
            <a:cxnSpLocks/>
          </p:cNvCxnSpPr>
          <p:nvPr/>
        </p:nvCxnSpPr>
        <p:spPr>
          <a:xfrm flipH="1" flipV="1">
            <a:off x="8876222" y="3845186"/>
            <a:ext cx="609600" cy="7630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6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орзины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1" y="6481143"/>
            <a:ext cx="41388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9CE0D-8312-BE45-BB10-284CD441F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5" y="713320"/>
            <a:ext cx="7432468" cy="57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0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орзины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1" y="6481143"/>
            <a:ext cx="413880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9CE0D-8312-BE45-BB10-284CD441F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5700" b="52695"/>
          <a:stretch/>
        </p:blipFill>
        <p:spPr>
          <a:xfrm>
            <a:off x="0" y="718560"/>
            <a:ext cx="12191999" cy="50279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FABDAB-E657-BE4C-8EFC-DEFABED193CB}"/>
              </a:ext>
            </a:extLst>
          </p:cNvPr>
          <p:cNvCxnSpPr>
            <a:cxnSpLocks/>
          </p:cNvCxnSpPr>
          <p:nvPr/>
        </p:nvCxnSpPr>
        <p:spPr>
          <a:xfrm flipH="1" flipV="1">
            <a:off x="9764576" y="4808182"/>
            <a:ext cx="468028" cy="6895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9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38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E19D2-1DC3-201D-5ADA-C2410B7A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38" y="718560"/>
            <a:ext cx="7423522" cy="57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72772E-2E9F-D7DB-3044-CC2911543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7"/>
          <a:stretch>
            <a:fillRect/>
          </a:stretch>
        </p:blipFill>
        <p:spPr>
          <a:xfrm>
            <a:off x="177708" y="705052"/>
            <a:ext cx="11823708" cy="573556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18F0FF-486C-DA5C-4405-4D7556518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7"/>
          <a:stretch>
            <a:fillRect/>
          </a:stretch>
        </p:blipFill>
        <p:spPr>
          <a:xfrm>
            <a:off x="172792" y="712315"/>
            <a:ext cx="11836582" cy="5741812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39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25485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65CF54-1E26-EB48-9C9D-AFC6F3F24472}"/>
              </a:ext>
            </a:extLst>
          </p:cNvPr>
          <p:cNvCxnSpPr>
            <a:cxnSpLocks/>
          </p:cNvCxnSpPr>
          <p:nvPr/>
        </p:nvCxnSpPr>
        <p:spPr>
          <a:xfrm flipV="1">
            <a:off x="6743069" y="4384433"/>
            <a:ext cx="769592" cy="3828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FCAAA-A609-734B-95E4-5D33D28540CF}"/>
              </a:ext>
            </a:extLst>
          </p:cNvPr>
          <p:cNvCxnSpPr>
            <a:cxnSpLocks/>
          </p:cNvCxnSpPr>
          <p:nvPr/>
        </p:nvCxnSpPr>
        <p:spPr>
          <a:xfrm flipV="1">
            <a:off x="2240600" y="2762356"/>
            <a:ext cx="674773" cy="34871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BE3ABE-F77E-E943-8AC4-C128555214E2}"/>
              </a:ext>
            </a:extLst>
          </p:cNvPr>
          <p:cNvCxnSpPr>
            <a:cxnSpLocks/>
          </p:cNvCxnSpPr>
          <p:nvPr/>
        </p:nvCxnSpPr>
        <p:spPr>
          <a:xfrm flipV="1">
            <a:off x="2240600" y="3372835"/>
            <a:ext cx="658214" cy="3371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9EAD9E-1955-7B4B-B9D1-C2B719ABE7EA}"/>
              </a:ext>
            </a:extLst>
          </p:cNvPr>
          <p:cNvCxnSpPr>
            <a:cxnSpLocks/>
          </p:cNvCxnSpPr>
          <p:nvPr/>
        </p:nvCxnSpPr>
        <p:spPr>
          <a:xfrm flipV="1">
            <a:off x="4606818" y="3343727"/>
            <a:ext cx="617635" cy="3181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EE22C-F342-6B46-BC98-85105BF2B41E}"/>
              </a:ext>
            </a:extLst>
          </p:cNvPr>
          <p:cNvCxnSpPr>
            <a:cxnSpLocks/>
          </p:cNvCxnSpPr>
          <p:nvPr/>
        </p:nvCxnSpPr>
        <p:spPr>
          <a:xfrm flipV="1">
            <a:off x="4606818" y="2742341"/>
            <a:ext cx="628826" cy="3121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8DD4F1-2850-0A45-B911-B0BEC028887D}"/>
              </a:ext>
            </a:extLst>
          </p:cNvPr>
          <p:cNvCxnSpPr>
            <a:cxnSpLocks/>
          </p:cNvCxnSpPr>
          <p:nvPr/>
        </p:nvCxnSpPr>
        <p:spPr>
          <a:xfrm flipV="1">
            <a:off x="6913780" y="6163833"/>
            <a:ext cx="658214" cy="3371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91307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Характеристика ИП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1553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FD435-A619-658B-9770-BB20910CB451}"/>
              </a:ext>
            </a:extLst>
          </p:cNvPr>
          <p:cNvSpPr txBox="1"/>
          <p:nvPr/>
        </p:nvSpPr>
        <p:spPr>
          <a:xfrm>
            <a:off x="1381056" y="1145182"/>
            <a:ext cx="942988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Наименование: </a:t>
            </a: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Индивидуальный предприниматель Туровец А. В.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Сфера деятельности: </a:t>
            </a: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Розничная торговля спортивными товарами — экипировка, одежда, аксессуары, спортивное питание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Торговая сеть: </a:t>
            </a: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2 физические точки 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(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в г. Владивосток и Артём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)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Магазин и склад объединены в одном помещении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Текущее ПО: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1С Штрих-М – учёт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;</a:t>
            </a:r>
            <a:endParaRPr lang="ru-RU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Excel и Диадок – документооборот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Онлайн-торговля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— отсутствует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Обмен данными между точками — вручную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3083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оплаты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40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Рисунок 3" descr="Изображение выглядит как текст, снимок экрана, дизайн">
            <a:extLst>
              <a:ext uri="{FF2B5EF4-FFF2-40B4-BE49-F238E27FC236}">
                <a16:creationId xmlns:a16="http://schemas.microsoft.com/office/drawing/2014/main" id="{00543A8C-EA25-136E-D410-C227718EE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21" y="748917"/>
            <a:ext cx="7433355" cy="57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36EEC39-419B-EA5D-5D31-E8DF3E3A6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8"/>
          <a:stretch>
            <a:fillRect/>
          </a:stretch>
        </p:blipFill>
        <p:spPr>
          <a:xfrm>
            <a:off x="773749" y="718560"/>
            <a:ext cx="10644500" cy="4974317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оплаты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41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AF438D-A8FF-499F-BB9C-CD1D09093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67"/>
          <a:stretch>
            <a:fillRect/>
          </a:stretch>
        </p:blipFill>
        <p:spPr>
          <a:xfrm>
            <a:off x="773749" y="718560"/>
            <a:ext cx="10644500" cy="54208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A43B37-7162-074D-ABC1-BB305FFFD345}"/>
              </a:ext>
            </a:extLst>
          </p:cNvPr>
          <p:cNvCxnSpPr>
            <a:cxnSpLocks/>
          </p:cNvCxnSpPr>
          <p:nvPr/>
        </p:nvCxnSpPr>
        <p:spPr>
          <a:xfrm flipV="1">
            <a:off x="4224947" y="3341558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4A46F1-D29A-1844-8259-70CC37391CDE}"/>
              </a:ext>
            </a:extLst>
          </p:cNvPr>
          <p:cNvCxnSpPr>
            <a:cxnSpLocks/>
          </p:cNvCxnSpPr>
          <p:nvPr/>
        </p:nvCxnSpPr>
        <p:spPr>
          <a:xfrm flipV="1">
            <a:off x="4224947" y="3860987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05B7A0-B5B9-4140-8C85-1F77776B3BFA}"/>
              </a:ext>
            </a:extLst>
          </p:cNvPr>
          <p:cNvCxnSpPr>
            <a:cxnSpLocks/>
          </p:cNvCxnSpPr>
          <p:nvPr/>
        </p:nvCxnSpPr>
        <p:spPr>
          <a:xfrm flipH="1" flipV="1">
            <a:off x="7065837" y="3908531"/>
            <a:ext cx="715195" cy="459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BB4A16-1903-FC49-AC10-4C38377C54E4}"/>
              </a:ext>
            </a:extLst>
          </p:cNvPr>
          <p:cNvCxnSpPr>
            <a:cxnSpLocks/>
          </p:cNvCxnSpPr>
          <p:nvPr/>
        </p:nvCxnSpPr>
        <p:spPr>
          <a:xfrm flipH="1" flipV="1">
            <a:off x="7064251" y="4380049"/>
            <a:ext cx="715195" cy="459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6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с результатом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1" y="6481143"/>
            <a:ext cx="413879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42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017FB-BBEF-794B-8B71-2B8DA67AF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94" y="710490"/>
            <a:ext cx="7522409" cy="58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с результатом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43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D1D07-2ABC-0E4B-9FF5-05B755AD18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6"/>
          <a:stretch/>
        </p:blipFill>
        <p:spPr>
          <a:xfrm>
            <a:off x="1071440" y="718560"/>
            <a:ext cx="10049117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D30955-FD58-BC4D-8FB5-F6953B23E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86" y="668534"/>
            <a:ext cx="9661625" cy="5520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B82F1-5C35-D74B-8839-66BB2D523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93" y="616253"/>
            <a:ext cx="9844613" cy="5625493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авторизации администратора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ADC438-136C-CF40-BD1E-36D464B32822}"/>
              </a:ext>
            </a:extLst>
          </p:cNvPr>
          <p:cNvCxnSpPr>
            <a:cxnSpLocks/>
          </p:cNvCxnSpPr>
          <p:nvPr/>
        </p:nvCxnSpPr>
        <p:spPr>
          <a:xfrm flipH="1" flipV="1">
            <a:off x="6839712" y="4162508"/>
            <a:ext cx="560832" cy="10312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BE9E9-E493-C348-80B5-8FFDE32E761F}"/>
              </a:ext>
            </a:extLst>
          </p:cNvPr>
          <p:cNvCxnSpPr>
            <a:cxnSpLocks/>
          </p:cNvCxnSpPr>
          <p:nvPr/>
        </p:nvCxnSpPr>
        <p:spPr>
          <a:xfrm flipV="1">
            <a:off x="4121886" y="3575285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1E8C2C-5831-1A4B-A832-BE1E5CF65021}"/>
              </a:ext>
            </a:extLst>
          </p:cNvPr>
          <p:cNvCxnSpPr>
            <a:cxnSpLocks/>
          </p:cNvCxnSpPr>
          <p:nvPr/>
        </p:nvCxnSpPr>
        <p:spPr>
          <a:xfrm flipV="1">
            <a:off x="4121886" y="2955504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0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10918-354A-E34D-9DDF-E6ADF2A27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4" y="635090"/>
            <a:ext cx="10086329" cy="5763617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панели администратора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B9F03-08D9-1B4C-B91B-067B04CC47D7}"/>
              </a:ext>
            </a:extLst>
          </p:cNvPr>
          <p:cNvCxnSpPr>
            <a:cxnSpLocks/>
          </p:cNvCxnSpPr>
          <p:nvPr/>
        </p:nvCxnSpPr>
        <p:spPr>
          <a:xfrm flipH="1" flipV="1">
            <a:off x="6653732" y="3248108"/>
            <a:ext cx="560832" cy="10312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37D5C1-FEFB-F84D-968C-9FFF48F89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2"/>
          <a:stretch/>
        </p:blipFill>
        <p:spPr>
          <a:xfrm>
            <a:off x="1011595" y="713016"/>
            <a:ext cx="10753724" cy="5741112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журнала заказов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C5152-8C70-A046-9D61-F0B3722C1D59}"/>
              </a:ext>
            </a:extLst>
          </p:cNvPr>
          <p:cNvCxnSpPr>
            <a:cxnSpLocks/>
          </p:cNvCxnSpPr>
          <p:nvPr/>
        </p:nvCxnSpPr>
        <p:spPr>
          <a:xfrm flipH="1" flipV="1">
            <a:off x="9576435" y="3104021"/>
            <a:ext cx="410528" cy="6814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4FEB07-BABC-674E-9FAC-2C65CBD91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70" y="715950"/>
            <a:ext cx="10093657" cy="5767804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деталей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2978F5-3F0A-EE47-82FB-180CCC4FBE20}"/>
              </a:ext>
            </a:extLst>
          </p:cNvPr>
          <p:cNvCxnSpPr>
            <a:cxnSpLocks/>
          </p:cNvCxnSpPr>
          <p:nvPr/>
        </p:nvCxnSpPr>
        <p:spPr>
          <a:xfrm flipH="1" flipV="1">
            <a:off x="9741725" y="3642716"/>
            <a:ext cx="530988" cy="6364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«В работе»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1" y="6481143"/>
            <a:ext cx="413879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48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4101C-D56D-8742-8F5A-B1812483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8403" r="6917" b="8403"/>
          <a:stretch/>
        </p:blipFill>
        <p:spPr>
          <a:xfrm>
            <a:off x="898108" y="718561"/>
            <a:ext cx="10395782" cy="573556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9278F-6AFE-1644-B9B6-CBA467B70161}"/>
              </a:ext>
            </a:extLst>
          </p:cNvPr>
          <p:cNvCxnSpPr>
            <a:cxnSpLocks/>
          </p:cNvCxnSpPr>
          <p:nvPr/>
        </p:nvCxnSpPr>
        <p:spPr>
          <a:xfrm flipH="1" flipV="1">
            <a:off x="7227125" y="4057054"/>
            <a:ext cx="530988" cy="6364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6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FFA40-B484-2644-850F-C7378933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717958"/>
            <a:ext cx="10039349" cy="5736771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деталей заказа со статусом «В работе»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49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C76470-631C-384F-ADC9-3B9A593825B4}"/>
              </a:ext>
            </a:extLst>
          </p:cNvPr>
          <p:cNvCxnSpPr>
            <a:cxnSpLocks/>
          </p:cNvCxnSpPr>
          <p:nvPr/>
        </p:nvCxnSpPr>
        <p:spPr>
          <a:xfrm flipH="1" flipV="1">
            <a:off x="9771192" y="3614919"/>
            <a:ext cx="601535" cy="7984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" y="215010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Организационная структура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5D0F6-96B6-49AF-BC2E-902E2BB8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36" y="1580333"/>
            <a:ext cx="4720528" cy="40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«Завершён»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50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23491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CCA5-1EA3-AE40-90EC-384D08BAE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7215" r="6407" b="7215"/>
          <a:stretch/>
        </p:blipFill>
        <p:spPr>
          <a:xfrm>
            <a:off x="982525" y="718561"/>
            <a:ext cx="10226948" cy="57355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9BC825-EC45-C348-98CC-EF72A26183D2}"/>
              </a:ext>
            </a:extLst>
          </p:cNvPr>
          <p:cNvCxnSpPr>
            <a:cxnSpLocks/>
          </p:cNvCxnSpPr>
          <p:nvPr/>
        </p:nvCxnSpPr>
        <p:spPr>
          <a:xfrm flipH="1" flipV="1">
            <a:off x="7227125" y="4057054"/>
            <a:ext cx="530988" cy="6364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деталей заказа со статусом «Завершён»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51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B157-B742-4B4B-B394-29FEC8AF1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717356"/>
            <a:ext cx="10039349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Выводы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52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1283746" y="1136080"/>
            <a:ext cx="9624508" cy="49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ru-RU" sz="2600" i="0" u="none" strike="noStrike" dirty="0">
                <a:effectLst/>
              </a:rPr>
              <a:t>В результате выпускной квалификационной работы было разработано веб-приложение, обеспечивающее автоматизацию онлайн-продаж для ИП Туровец. </a:t>
            </a:r>
          </a:p>
          <a:p>
            <a:pPr algn="l"/>
            <a:br>
              <a:rPr lang="ru-RU" sz="2600" i="0" u="none" strike="noStrike" dirty="0">
                <a:effectLst/>
              </a:rPr>
            </a:br>
            <a:r>
              <a:rPr lang="ru-RU" sz="2600" i="0" u="none" strike="noStrike" dirty="0">
                <a:effectLst/>
              </a:rPr>
              <a:t>Программный продукт включает клиентскую витрину с возможностью поиска, фильтрации, оформления и оплаты заказов, а также административный модуль для публикации карточек товаров и обработки заявок.</a:t>
            </a:r>
          </a:p>
          <a:p>
            <a:pPr algn="l"/>
            <a:br>
              <a:rPr lang="ru-RU" sz="2600" i="0" u="none" strike="noStrike" dirty="0">
                <a:effectLst/>
              </a:rPr>
            </a:br>
            <a:r>
              <a:rPr lang="ru-RU" sz="2600" i="0" u="none" strike="noStrike" dirty="0">
                <a:effectLst/>
              </a:rPr>
              <a:t>В отличие от типовых систем, решение развёрнуто на собственной платформе, не требует подписки и обеспечивает полную прозрачность операций в реальном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7198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8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54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Достаточно ли информации о характеристиках и наличии товаров в магазине?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7648AB-F1C8-3D4F-9468-23FD22C79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06" y="1571718"/>
            <a:ext cx="8143187" cy="49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3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700003" y="6481143"/>
            <a:ext cx="413878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55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Если бы у магазина появился сайт с возможностью доставки, как бы вы к этому отнеслись?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2F443-558F-CF46-BA36-707FF54B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048" y="1571788"/>
            <a:ext cx="8098295" cy="48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85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Оценка конкурентоспособности разрабатываемого продукта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560627" y="6481143"/>
            <a:ext cx="55325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2616436" y="1383434"/>
            <a:ext cx="69591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Преимущества разрабатываемое решения</a:t>
            </a:r>
            <a:r>
              <a:rPr lang="en-US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:</a:t>
            </a:r>
            <a:endParaRPr lang="ru-RU" sz="2200" b="1" dirty="0">
              <a:solidFill>
                <a:srgbClr val="0070C0"/>
              </a:solidFill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Гибкая архитектура и кастомизация.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Обновление остатков в реальном времени.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Работа с маркировкой без доп. лицензий.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Нет подписки, низкая стоимость владения.</a:t>
            </a:r>
          </a:p>
          <a:p>
            <a:endParaRPr lang="ru-RU" sz="22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Недостатки</a:t>
            </a:r>
            <a:r>
              <a:rPr lang="en-US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разрабатываемое решения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Требуется ручное администрирование.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Интерфейс требует первичной настройки.</a:t>
            </a:r>
          </a:p>
        </p:txBody>
      </p:sp>
    </p:spTree>
    <p:extLst>
      <p:ext uri="{BB962C8B-B14F-4D97-AF65-F5344CB8AC3E}">
        <p14:creationId xmlns:p14="http://schemas.microsoft.com/office/powerpoint/2010/main" val="170622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Используемые технологии проектирования</a:t>
            </a:r>
            <a:endParaRPr lang="en-US" sz="2600" b="1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689117" y="6481143"/>
            <a:ext cx="413877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57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2" descr="Picture background">
            <a:extLst>
              <a:ext uri="{FF2B5EF4-FFF2-40B4-BE49-F238E27FC236}">
                <a16:creationId xmlns:a16="http://schemas.microsoft.com/office/drawing/2014/main" id="{78907AA6-DC1B-1B4D-9915-A2FF45547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28898" r="4374" b="20072"/>
          <a:stretch/>
        </p:blipFill>
        <p:spPr bwMode="auto">
          <a:xfrm>
            <a:off x="5846778" y="4464799"/>
            <a:ext cx="5701581" cy="149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2">
            <a:extLst>
              <a:ext uri="{FF2B5EF4-FFF2-40B4-BE49-F238E27FC236}">
                <a16:creationId xmlns:a16="http://schemas.microsoft.com/office/drawing/2014/main" id="{9F4E53A8-B173-EB46-89EC-955534980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47" t="38253" r="32406" b="37692"/>
          <a:stretch/>
        </p:blipFill>
        <p:spPr>
          <a:xfrm>
            <a:off x="621554" y="4427434"/>
            <a:ext cx="4454217" cy="1511923"/>
          </a:xfrm>
          <a:prstGeom prst="rect">
            <a:avLst/>
          </a:prstGeom>
        </p:spPr>
      </p:pic>
      <p:pic>
        <p:nvPicPr>
          <p:cNvPr id="14" name="Picture 2" descr="Picture background">
            <a:extLst>
              <a:ext uri="{FF2B5EF4-FFF2-40B4-BE49-F238E27FC236}">
                <a16:creationId xmlns:a16="http://schemas.microsoft.com/office/drawing/2014/main" id="{28AE69F0-74E8-2342-91CD-123D170D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95" y="2107569"/>
            <a:ext cx="3572864" cy="98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cture background">
            <a:extLst>
              <a:ext uri="{FF2B5EF4-FFF2-40B4-BE49-F238E27FC236}">
                <a16:creationId xmlns:a16="http://schemas.microsoft.com/office/drawing/2014/main" id="{E146DB07-8089-CC45-A569-A7CC8C7B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68" y="1724560"/>
            <a:ext cx="1667693" cy="166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ED394-3E43-6748-BF9F-70F0C2FD31A8}"/>
              </a:ext>
            </a:extLst>
          </p:cNvPr>
          <p:cNvSpPr txBox="1"/>
          <p:nvPr/>
        </p:nvSpPr>
        <p:spPr>
          <a:xfrm>
            <a:off x="2397061" y="2261215"/>
            <a:ext cx="3588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Microsoft Project</a:t>
            </a:r>
          </a:p>
        </p:txBody>
      </p:sp>
    </p:spTree>
    <p:extLst>
      <p:ext uri="{BB962C8B-B14F-4D97-AF65-F5344CB8AC3E}">
        <p14:creationId xmlns:p14="http://schemas.microsoft.com/office/powerpoint/2010/main" val="7476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б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изнес-процессов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6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E48DC-019B-E14C-BA53-4EEA2E507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57" y="718560"/>
            <a:ext cx="7866084" cy="5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б</a:t>
            </a: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изнес-процессов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7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DD845-3C48-6B40-849C-878F2C29B2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11"/>
          <a:stretch/>
        </p:blipFill>
        <p:spPr>
          <a:xfrm>
            <a:off x="275576" y="718560"/>
            <a:ext cx="11752393" cy="54282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137352-9292-B44B-B162-24DC2C1FAEEA}"/>
              </a:ext>
            </a:extLst>
          </p:cNvPr>
          <p:cNvSpPr/>
          <p:nvPr/>
        </p:nvSpPr>
        <p:spPr>
          <a:xfrm>
            <a:off x="4902201" y="1419225"/>
            <a:ext cx="2082800" cy="717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9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деятельности «Оформление покупки»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8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671CA-84B7-224A-A03C-FE990703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3" y="1080548"/>
            <a:ext cx="11114934" cy="46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04647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C99D833-E6EB-48ED-BF68-5E3F3F1E2E6A}" type="slidenum">
              <a:rPr lang="ru" sz="1500" smtClean="0">
                <a:latin typeface="+mj-lt"/>
                <a:ea typeface="Montserrat"/>
                <a:cs typeface="Montserrat"/>
                <a:sym typeface="Montserrat"/>
              </a:rPr>
              <a:pPr algn="r"/>
              <a:t>9</a:t>
            </a:fld>
            <a:endParaRPr lang="ru" sz="15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Насколько вам удобно выбирать товары только в офлайн-магазине?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5893-EEDB-F249-B0E2-FA7707428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46" y="1572244"/>
            <a:ext cx="7512508" cy="4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33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17489</TotalTime>
  <Words>2480</Words>
  <Application>Microsoft Office PowerPoint</Application>
  <PresentationFormat>Широкоэкранный</PresentationFormat>
  <Paragraphs>394</Paragraphs>
  <Slides>57</Slides>
  <Notes>57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Liberation Sans</vt:lpstr>
      <vt:lpstr>Montserrat</vt:lpstr>
      <vt:lpstr>Montserrat Medium</vt:lpstr>
      <vt:lpstr>Roboto</vt:lpstr>
      <vt:lpstr>Roboto Light</vt:lpstr>
      <vt:lpstr>Symbol</vt:lpstr>
      <vt:lpstr>Times New Roman</vt:lpstr>
      <vt:lpstr>-webkit-standard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ВКР</dc:title>
  <dc:creator>Киптилов Никита Сергеевич</dc:creator>
  <cp:lastModifiedBy>Vlad</cp:lastModifiedBy>
  <cp:revision>124</cp:revision>
  <cp:lastPrinted>2025-06-26T01:45:44Z</cp:lastPrinted>
  <dcterms:created xsi:type="dcterms:W3CDTF">2023-06-23T08:24:06Z</dcterms:created>
  <dcterms:modified xsi:type="dcterms:W3CDTF">2025-06-30T13:19:29Z</dcterms:modified>
</cp:coreProperties>
</file>